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275" r:id="rId3"/>
    <p:sldId id="269" r:id="rId5"/>
    <p:sldId id="280" r:id="rId6"/>
    <p:sldId id="352" r:id="rId7"/>
    <p:sldId id="353" r:id="rId8"/>
    <p:sldId id="348" r:id="rId9"/>
    <p:sldId id="351" r:id="rId10"/>
    <p:sldId id="349" r:id="rId11"/>
    <p:sldId id="363" r:id="rId12"/>
    <p:sldId id="355" r:id="rId13"/>
    <p:sldId id="356" r:id="rId14"/>
    <p:sldId id="364" r:id="rId15"/>
    <p:sldId id="365" r:id="rId16"/>
    <p:sldId id="357" r:id="rId17"/>
    <p:sldId id="358" r:id="rId18"/>
    <p:sldId id="366" r:id="rId19"/>
    <p:sldId id="359" r:id="rId20"/>
    <p:sldId id="360" r:id="rId21"/>
    <p:sldId id="367" r:id="rId22"/>
    <p:sldId id="368" r:id="rId23"/>
    <p:sldId id="369" r:id="rId24"/>
    <p:sldId id="370" r:id="rId25"/>
    <p:sldId id="371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2" r:id="rId35"/>
    <p:sldId id="381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70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tags" Target="../tags/tag23.xml"/><Relationship Id="rId2" Type="http://schemas.openxmlformats.org/officeDocument/2006/relationships/image" Target="../media/image20.png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9.png"/><Relationship Id="rId7" Type="http://schemas.openxmlformats.org/officeDocument/2006/relationships/tags" Target="../tags/tag32.xml"/><Relationship Id="rId6" Type="http://schemas.openxmlformats.org/officeDocument/2006/relationships/image" Target="../media/image28.png"/><Relationship Id="rId5" Type="http://schemas.openxmlformats.org/officeDocument/2006/relationships/tags" Target="../tags/tag31.xml"/><Relationship Id="rId4" Type="http://schemas.openxmlformats.org/officeDocument/2006/relationships/image" Target="../media/image27.png"/><Relationship Id="rId3" Type="http://schemas.openxmlformats.org/officeDocument/2006/relationships/tags" Target="../tags/tag30.xml"/><Relationship Id="rId2" Type="http://schemas.openxmlformats.org/officeDocument/2006/relationships/image" Target="../media/image26.png"/><Relationship Id="rId10" Type="http://schemas.openxmlformats.org/officeDocument/2006/relationships/notesSlide" Target="../notesSlides/notesSlide23.xml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5.png"/><Relationship Id="rId3" Type="http://schemas.openxmlformats.org/officeDocument/2006/relationships/tags" Target="../tags/tag38.xml"/><Relationship Id="rId2" Type="http://schemas.openxmlformats.org/officeDocument/2006/relationships/image" Target="../media/image34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tags" Target="../tags/tag39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tags" Target="../tags/tag41.xml"/><Relationship Id="rId2" Type="http://schemas.openxmlformats.org/officeDocument/2006/relationships/image" Target="../media/image36.png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tags" Target="../tags/tag4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tags" Target="../tags/tag4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tags" Target="../tags/tag46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9.xml"/><Relationship Id="rId4" Type="http://schemas.openxmlformats.org/officeDocument/2006/relationships/image" Target="../media/image44.png"/><Relationship Id="rId3" Type="http://schemas.openxmlformats.org/officeDocument/2006/relationships/tags" Target="../tags/tag48.xml"/><Relationship Id="rId2" Type="http://schemas.openxmlformats.org/officeDocument/2006/relationships/image" Target="../media/image43.png"/><Relationship Id="rId1" Type="http://schemas.openxmlformats.org/officeDocument/2006/relationships/tags" Target="../tags/tag47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tags" Target="../tags/tag51.xml"/><Relationship Id="rId2" Type="http://schemas.openxmlformats.org/officeDocument/2006/relationships/image" Target="../media/image45.png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6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tags" Target="../tags/tag52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png"/><Relationship Id="rId3" Type="http://schemas.openxmlformats.org/officeDocument/2006/relationships/tags" Target="../tags/tag54.xml"/><Relationship Id="rId2" Type="http://schemas.openxmlformats.org/officeDocument/2006/relationships/image" Target="../media/image47.png"/><Relationship Id="rId1" Type="http://schemas.openxmlformats.org/officeDocument/2006/relationships/tags" Target="../tags/tag53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tags" Target="../tags/tag56.xml"/><Relationship Id="rId2" Type="http://schemas.openxmlformats.org/officeDocument/2006/relationships/image" Target="../media/image48.png"/><Relationship Id="rId1" Type="http://schemas.openxmlformats.org/officeDocument/2006/relationships/tags" Target="../tags/tag5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tags" Target="../tags/tag57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2.png"/><Relationship Id="rId3" Type="http://schemas.openxmlformats.org/officeDocument/2006/relationships/tags" Target="../tags/tag59.xml"/><Relationship Id="rId2" Type="http://schemas.openxmlformats.org/officeDocument/2006/relationships/image" Target="../media/image51.png"/><Relationship Id="rId1" Type="http://schemas.openxmlformats.org/officeDocument/2006/relationships/tags" Target="../tags/tag5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tags" Target="../tags/tag60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tags" Target="../tags/tag62.xml"/><Relationship Id="rId2" Type="http://schemas.openxmlformats.org/officeDocument/2006/relationships/image" Target="../media/image54.png"/><Relationship Id="rId1" Type="http://schemas.openxmlformats.org/officeDocument/2006/relationships/tags" Target="../tags/tag6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tags" Target="../tags/tag65.xml"/><Relationship Id="rId4" Type="http://schemas.openxmlformats.org/officeDocument/2006/relationships/image" Target="../media/image57.png"/><Relationship Id="rId3" Type="http://schemas.openxmlformats.org/officeDocument/2006/relationships/tags" Target="../tags/tag64.xml"/><Relationship Id="rId2" Type="http://schemas.openxmlformats.org/officeDocument/2006/relationships/image" Target="../media/image56.png"/><Relationship Id="rId1" Type="http://schemas.openxmlformats.org/officeDocument/2006/relationships/tags" Target="../tags/tag6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0.png"/><Relationship Id="rId3" Type="http://schemas.openxmlformats.org/officeDocument/2006/relationships/tags" Target="../tags/tag67.xml"/><Relationship Id="rId2" Type="http://schemas.openxmlformats.org/officeDocument/2006/relationships/image" Target="../media/image59.png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2.png"/><Relationship Id="rId3" Type="http://schemas.openxmlformats.org/officeDocument/2006/relationships/tags" Target="../tags/tag69.xml"/><Relationship Id="rId2" Type="http://schemas.openxmlformats.org/officeDocument/2006/relationships/image" Target="../media/image61.png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tags" Target="../tags/tag12.xml"/><Relationship Id="rId2" Type="http://schemas.openxmlformats.org/officeDocument/2006/relationships/image" Target="../media/image9.pn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tags" Target="../tags/tag16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47112" y="4166910"/>
            <a:ext cx="50977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数字图像处理</a:t>
            </a:r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</a:t>
            </a:r>
            <a:r>
              <a:rPr lang="zh-CN" altLang="en-US" sz="1400" dirty="0">
                <a:solidFill>
                  <a:schemeClr val="bg1"/>
                </a:solidFill>
              </a:rPr>
              <a:t>朱正阳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图像增强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线性灰度增强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725" y="2128520"/>
            <a:ext cx="1202055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非线性对数增强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0" y="1386840"/>
            <a:ext cx="114935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非线性指数增强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650" y="1224280"/>
            <a:ext cx="1147445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图像增强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效果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7045" y="963930"/>
            <a:ext cx="8677910" cy="4979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4041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Spinner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控件（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微调器）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115" y="963930"/>
            <a:ext cx="9592310" cy="55403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总结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4820" y="1365885"/>
            <a:ext cx="11499850" cy="1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30805" y="2731770"/>
            <a:ext cx="6344285" cy="3640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07615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图像旋转缩放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双线性插值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" y="1938655"/>
            <a:ext cx="114300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图像缩放代码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9880" y="970280"/>
            <a:ext cx="79629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2351405" cy="959291"/>
            <a:chOff x="5576876" y="540040"/>
            <a:chExt cx="2351405" cy="95929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235140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spc="600" dirty="0">
                  <a:solidFill>
                    <a:schemeClr val="tx2">
                      <a:lumMod val="50000"/>
                    </a:schemeClr>
                  </a:solidFill>
                  <a:sym typeface="+mn-ea"/>
                </a:rPr>
                <a:t>灰度直方图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1765300" cy="959291"/>
            <a:chOff x="8704421" y="540040"/>
            <a:chExt cx="1765300" cy="95929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176530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图像增强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56510" cy="928749"/>
            <a:chOff x="5576876" y="2230747"/>
            <a:chExt cx="2556510" cy="92874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565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图像缩放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旋转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8613" y="4139145"/>
            <a:ext cx="736600" cy="2232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报告</a:t>
            </a:r>
            <a:r>
              <a:rPr lang="zh-CN" altLang="en-US" sz="3600" b="1" spc="600" dirty="0">
                <a:solidFill>
                  <a:srgbClr val="00653D"/>
                </a:solidFill>
              </a:rPr>
              <a:t>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71139" y="4129536"/>
            <a:ext cx="1765300" cy="959291"/>
            <a:chOff x="8704421" y="540040"/>
            <a:chExt cx="1765300" cy="95929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176530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边缘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检测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80569" y="2840713"/>
            <a:ext cx="2313305" cy="2002155"/>
            <a:chOff x="8552021" y="540040"/>
            <a:chExt cx="2313305" cy="2002155"/>
          </a:xfrm>
        </p:grpSpPr>
        <p:sp>
          <p:nvSpPr>
            <p:cNvPr id="12" name="文本框 11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04421" y="977361"/>
              <a:ext cx="216090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  <a:sym typeface="+mn-ea"/>
                </a:rPr>
                <a:t>加噪与去噪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552021" y="1773845"/>
              <a:ext cx="86169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8414579" y="4567084"/>
            <a:ext cx="1765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图像</a:t>
            </a:r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分割</a:t>
            </a:r>
            <a:endParaRPr lang="zh-CN" altLang="en-US" sz="2800" b="1" spc="300" dirty="0">
              <a:solidFill>
                <a:schemeClr val="tx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图像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旋转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0885" y="1449070"/>
            <a:ext cx="108331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图像旋转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90825" y="701675"/>
            <a:ext cx="6840220" cy="57200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图像缩放旋转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效果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9865" y="1144270"/>
            <a:ext cx="8813800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3372" y="714290"/>
            <a:ext cx="1285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UI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控件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1470" y="1287780"/>
            <a:ext cx="4580255" cy="645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830" y="2170430"/>
            <a:ext cx="5048250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8665" y="1496695"/>
            <a:ext cx="5455285" cy="588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86270" y="2084705"/>
            <a:ext cx="3717290" cy="3786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422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加噪与去噪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9737" y="71429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加噪</a:t>
            </a:r>
            <a:endParaRPr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7245" y="1324610"/>
            <a:ext cx="11374755" cy="47898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9737" y="71429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去噪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4495" y="1798320"/>
            <a:ext cx="11787505" cy="2830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9737" y="7142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双边滤波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8290" y="1133475"/>
            <a:ext cx="8412480" cy="53536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3217" y="54855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双边滤波</a:t>
            </a:r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2805" y="1070610"/>
            <a:ext cx="7368540" cy="53143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3217" y="54855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基于模糊技术的加权均值滤波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995" y="1562100"/>
            <a:ext cx="7972425" cy="4578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9065" y="1581785"/>
            <a:ext cx="6799580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灰度直方图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3217" y="54855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加噪和去噪效果</a:t>
            </a:r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图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7360" y="1070610"/>
            <a:ext cx="907415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46542" y="42219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总结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6570" y="2005965"/>
            <a:ext cx="7600950" cy="437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5950" y="944245"/>
            <a:ext cx="9626600" cy="984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2095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05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边缘检测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1005" y="1059180"/>
            <a:ext cx="2997835" cy="9213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边缘检测</a:t>
            </a:r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概念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9490" y="2124075"/>
            <a:ext cx="946785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3475" y="1152525"/>
            <a:ext cx="961390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4600" y="1009650"/>
            <a:ext cx="97028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760" y="1003935"/>
            <a:ext cx="95758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7950" y="1173480"/>
            <a:ext cx="9436100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7980" y="1778635"/>
            <a:ext cx="5836920" cy="3402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95975" y="1778635"/>
            <a:ext cx="5948045" cy="34029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1005" y="1059180"/>
            <a:ext cx="2997835" cy="92138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边缘检测</a:t>
            </a:r>
            <a:r>
              <a:rPr 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效果</a:t>
            </a:r>
            <a:endParaRPr lang="zh-CN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40080"/>
            <a:ext cx="11864340" cy="17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0610" y="2369820"/>
            <a:ext cx="6881495" cy="4011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40827" y="44187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灰度直方图概念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29092" y="194619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灰度直方图显示实现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0995" y="2409190"/>
            <a:ext cx="11449050" cy="173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475" y="1068070"/>
            <a:ext cx="11252200" cy="787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85060" y="4027170"/>
            <a:ext cx="6987540" cy="2423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1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06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0665" y="2626995"/>
            <a:ext cx="746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图像</a:t>
            </a:r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分割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365" y="2200275"/>
            <a:ext cx="11939905" cy="31095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0530" y="767715"/>
            <a:ext cx="7576185" cy="5793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6545" y="335915"/>
            <a:ext cx="280035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6545" y="335915"/>
            <a:ext cx="2800350" cy="43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3050" y="900430"/>
            <a:ext cx="9105900" cy="5397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680" y="1676400"/>
            <a:ext cx="10760710" cy="40081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0465" y="945515"/>
            <a:ext cx="9394825" cy="5437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900" y="653415"/>
            <a:ext cx="16891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8715" y="414020"/>
            <a:ext cx="8503285" cy="60305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8450" y="513715"/>
            <a:ext cx="1581150" cy="43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0" y="1117600"/>
            <a:ext cx="91567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0740" y="443865"/>
            <a:ext cx="9474200" cy="133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260" y="2068195"/>
            <a:ext cx="8237220" cy="4204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01640" y="2144395"/>
            <a:ext cx="6964680" cy="41287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8475" y="593725"/>
            <a:ext cx="3448050" cy="469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7960" y="996950"/>
            <a:ext cx="924560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29260" y="1128395"/>
            <a:ext cx="10382250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绘制灰度直方图数组到坐标轴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83990" y="963930"/>
            <a:ext cx="6591300" cy="148082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65480" y="2691130"/>
            <a:ext cx="1038225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图片读取回调函数</a:t>
            </a:r>
            <a:endParaRPr lang="zh-CN" altLang="en-US"/>
          </a:p>
          <a:p>
            <a:r>
              <a:rPr lang="zh-CN" altLang="en-US"/>
              <a:t>计算灰度图像，图像控件赋值，调用绘制灰度图数组到坐标轴函数。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51635" y="3556000"/>
            <a:ext cx="7936865" cy="29305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79284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9930" y="596265"/>
            <a:ext cx="9652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370" y="1545590"/>
            <a:ext cx="12152630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灰度直方图显示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效果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10130" y="919480"/>
            <a:ext cx="7069455" cy="562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直方图均衡化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995" y="963930"/>
            <a:ext cx="11391900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8485" y="2437130"/>
            <a:ext cx="7893685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直方图均衡化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效果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0800" y="963930"/>
            <a:ext cx="8220710" cy="53454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5777" y="441875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总结：直方图均衡化前后效果</a:t>
            </a:r>
            <a:r>
              <a:rPr lang="zh-CN" altLang="en-US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对比</a:t>
            </a:r>
            <a:endParaRPr lang="zh-CN" altLang="en-US" sz="2800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9320" y="1859280"/>
            <a:ext cx="6043295" cy="3733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280" y="1916430"/>
            <a:ext cx="5728970" cy="3618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9250" y="1119505"/>
            <a:ext cx="11753850" cy="584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COMMONDATA" val="eyJoZGlkIjoiYmEzZDcyYTk4OTcwZjIyYzcxMDc4YTZmOWVlOTk0YjMifQ=="/>
  <p:tag name="commondata" val="eyJoZGlkIjoiNWVmMTc3MzczMzIyNTIxYWJlYTBhZjAxYjVhMDg3NTc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WPS 演示</Application>
  <PresentationFormat>宽屏</PresentationFormat>
  <Paragraphs>119</Paragraphs>
  <Slides>50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</vt:lpstr>
      <vt:lpstr>宋体</vt:lpstr>
      <vt:lpstr>Wingdings</vt:lpstr>
      <vt:lpstr>Consolas</vt:lpstr>
      <vt:lpstr>微软雅黑</vt:lpstr>
      <vt:lpstr>Impact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168</cp:revision>
  <dcterms:created xsi:type="dcterms:W3CDTF">2023-12-17T11:29:00Z</dcterms:created>
  <dcterms:modified xsi:type="dcterms:W3CDTF">2023-12-24T04:24:50Z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